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5"/>
  </p:notesMasterIdLst>
  <p:sldIdLst>
    <p:sldId id="268" r:id="rId2"/>
    <p:sldId id="278" r:id="rId3"/>
    <p:sldId id="279" r:id="rId4"/>
    <p:sldId id="284" r:id="rId5"/>
    <p:sldId id="289" r:id="rId6"/>
    <p:sldId id="290" r:id="rId7"/>
    <p:sldId id="274" r:id="rId8"/>
    <p:sldId id="292" r:id="rId9"/>
    <p:sldId id="276" r:id="rId10"/>
    <p:sldId id="277" r:id="rId11"/>
    <p:sldId id="294" r:id="rId12"/>
    <p:sldId id="293" r:id="rId13"/>
    <p:sldId id="275" r:id="rId14"/>
  </p:sldIdLst>
  <p:sldSz cx="9144000" cy="6858000" type="screen4x3"/>
  <p:notesSz cx="6858000" cy="9144000"/>
  <p:defaultTextStyle>
    <a:defPPr>
      <a:defRPr lang="uk-UA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45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2" y="623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AA8426-C297-42AE-ACF9-F688F2F630BA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03C6879-20E2-40AB-9124-F0156B6CEBE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DF8C540E-9FC9-4027-A918-3684B20457B7}" type="datetimeFigureOut">
              <a:rPr lang="uk-UA" smtClean="0"/>
              <a:pPr>
                <a:defRPr/>
              </a:pPr>
              <a:t>11.02.2014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кут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кут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 сполучна ліні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 сполучна ліні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кут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606FB0A5-CBF9-4507-8C56-C1F323420E2B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8C540E-9FC9-4027-A918-3684B20457B7}" type="datetimeFigureOut">
              <a:rPr lang="uk-UA" smtClean="0"/>
              <a:pPr>
                <a:defRPr/>
              </a:pPr>
              <a:t>11.02.2014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FB0A5-CBF9-4507-8C56-C1F323420E2B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8C540E-9FC9-4027-A918-3684B20457B7}" type="datetimeFigureOut">
              <a:rPr lang="uk-UA" smtClean="0"/>
              <a:pPr>
                <a:defRPr/>
              </a:pPr>
              <a:t>11.02.2014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FB0A5-CBF9-4507-8C56-C1F323420E2B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два маленьких об'єкти та великий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3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AA4DD7-D98F-4D33-A9E2-22B3A4E4827E}" type="datetimeFigureOut">
              <a:rPr lang="uk-UA"/>
              <a:pPr/>
              <a:t>11.02.2014</a:t>
            </a:fld>
            <a:endParaRPr lang="ru-RU"/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EC220E5-DDC6-43B5-97F3-6D28A2DE5C01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3866F2-EADC-4ABA-AD63-9B8F59E0FA6A}" type="datetimeFigureOut">
              <a:rPr lang="uk-UA" smtClean="0"/>
              <a:pPr/>
              <a:t>11.02.2014</a:t>
            </a:fld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56017E7-FB25-47A8-B6A4-C45C0CD8398D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F8C540E-9FC9-4027-A918-3684B20457B7}" type="datetimeFigureOut">
              <a:rPr lang="uk-UA" smtClean="0"/>
              <a:pPr>
                <a:defRPr/>
              </a:pPr>
              <a:t>11.02.2014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Прямокут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 сполучна ліні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 сполучна ліні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кут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 сполучна ліні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606FB0A5-CBF9-4507-8C56-C1F323420E2B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8C540E-9FC9-4027-A918-3684B20457B7}" type="datetimeFigureOut">
              <a:rPr lang="uk-UA" smtClean="0"/>
              <a:pPr>
                <a:defRPr/>
              </a:pPr>
              <a:t>11.02.2014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FB0A5-CBF9-4507-8C56-C1F323420E2B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8C540E-9FC9-4027-A918-3684B20457B7}" type="datetimeFigureOut">
              <a:rPr lang="uk-UA" smtClean="0"/>
              <a:pPr>
                <a:defRPr/>
              </a:pPr>
              <a:t>11.02.2014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FB0A5-CBF9-4507-8C56-C1F323420E2B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тексту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F8C540E-9FC9-4027-A918-3684B20457B7}" type="datetimeFigureOut">
              <a:rPr lang="uk-UA" smtClean="0"/>
              <a:pPr>
                <a:defRPr/>
              </a:pPr>
              <a:t>11.02.2014</a:t>
            </a:fld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606FB0A5-CBF9-4507-8C56-C1F323420E2B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7B56-6AC9-4B65-A630-2397F800B9F3}" type="datetimeFigureOut">
              <a:rPr lang="uk-UA" smtClean="0"/>
              <a:pPr/>
              <a:t>11.02.2014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C648-D499-4035-9CC2-1A961EFE153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Місце для вмісту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DF8C540E-9FC9-4027-A918-3684B20457B7}" type="datetimeFigureOut">
              <a:rPr lang="uk-UA" smtClean="0"/>
              <a:pPr>
                <a:defRPr/>
              </a:pPr>
              <a:t>11.02.2014</a:t>
            </a:fld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606FB0A5-CBF9-4507-8C56-C1F323420E2B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  <p:sp>
        <p:nvSpPr>
          <p:cNvPr id="23" name="Місце для нижнього колонтитула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 сполучна ліні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Місце для дати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F8C540E-9FC9-4027-A918-3684B20457B7}" type="datetimeFigureOut">
              <a:rPr lang="uk-UA" smtClean="0"/>
              <a:pPr>
                <a:defRPr/>
              </a:pPr>
              <a:t>11.02.2014</a:t>
            </a:fld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606FB0A5-CBF9-4507-8C56-C1F323420E2B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668674-322F-4188-8B8E-4050B76E7718}" type="datetimeFigureOut">
              <a:rPr lang="uk-UA" smtClean="0"/>
              <a:pPr/>
              <a:t>11.02.2014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DA08148-76B7-4940-B3A5-79486116AE9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Текст 2"/>
          <p:cNvSpPr>
            <a:spLocks noGrp="1"/>
          </p:cNvSpPr>
          <p:nvPr>
            <p:ph type="body" idx="4294967295"/>
          </p:nvPr>
        </p:nvSpPr>
        <p:spPr>
          <a:xfrm>
            <a:off x="2483768" y="3789040"/>
            <a:ext cx="6172200" cy="4608513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2000" b="1" dirty="0" smtClean="0"/>
              <a:t>Чернова Марія Михайлівна</a:t>
            </a:r>
            <a:endParaRPr lang="uk-UA" sz="2000" b="1" dirty="0"/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2000" b="1" dirty="0" smtClean="0"/>
              <a:t>Учитель англійської мови</a:t>
            </a:r>
            <a:endParaRPr lang="uk-UA" sz="2000" b="1" dirty="0"/>
          </a:p>
          <a:p>
            <a:r>
              <a:rPr lang="uk-UA" sz="1800" b="1" dirty="0">
                <a:solidFill>
                  <a:schemeClr val="tx2"/>
                </a:solidFill>
                <a:latin typeface="Times New Roman" pitchFamily="18" charset="0"/>
              </a:rPr>
              <a:t>       </a:t>
            </a:r>
            <a:r>
              <a:rPr lang="uk-UA" sz="1600" b="1" dirty="0"/>
              <a:t>Закінчила </a:t>
            </a:r>
            <a:r>
              <a:rPr lang="uk-UA" sz="1600" b="1" dirty="0" smtClean="0"/>
              <a:t>Київський державний педагогічний інститут іноземних мов в 1983 році.</a:t>
            </a:r>
          </a:p>
          <a:p>
            <a:pPr marL="0" indent="0">
              <a:buFont typeface="Wingdings" pitchFamily="2" charset="2"/>
              <a:buNone/>
            </a:pPr>
            <a:r>
              <a:rPr lang="uk-UA" sz="18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ru-RU" sz="1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uk-UA" sz="1800" b="1" i="1" dirty="0">
              <a:latin typeface="Times New Roman" pitchFamily="18" charset="0"/>
            </a:endParaRP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2843808" y="5373216"/>
            <a:ext cx="59293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600" b="1" dirty="0" err="1">
                <a:latin typeface="Century Schoolbook" pitchFamily="18" charset="0"/>
              </a:rPr>
              <a:t>Спеціаліст</a:t>
            </a:r>
            <a:r>
              <a:rPr lang="ru-RU" sz="1600" b="1" dirty="0">
                <a:latin typeface="Century Schoolbook" pitchFamily="18" charset="0"/>
              </a:rPr>
              <a:t> </a:t>
            </a:r>
            <a:r>
              <a:rPr lang="ru-RU" sz="1600" b="1" dirty="0" err="1">
                <a:latin typeface="Century Schoolbook" pitchFamily="18" charset="0"/>
              </a:rPr>
              <a:t>вищої</a:t>
            </a:r>
            <a:r>
              <a:rPr lang="ru-RU" sz="1600" b="1" dirty="0">
                <a:latin typeface="Century Schoolbook" pitchFamily="18" charset="0"/>
              </a:rPr>
              <a:t> </a:t>
            </a:r>
            <a:r>
              <a:rPr lang="ru-RU" sz="1600" b="1" dirty="0" err="1">
                <a:latin typeface="Century Schoolbook" pitchFamily="18" charset="0"/>
              </a:rPr>
              <a:t>категорії</a:t>
            </a:r>
            <a:r>
              <a:rPr lang="ru-RU" sz="1600" b="1" dirty="0">
                <a:latin typeface="Century Schoolbook" pitchFamily="18" charset="0"/>
              </a:rPr>
              <a:t>, </a:t>
            </a:r>
            <a:r>
              <a:rPr lang="ru-RU" sz="1600" b="1" dirty="0" err="1" smtClean="0">
                <a:latin typeface="Century Schoolbook" pitchFamily="18" charset="0"/>
              </a:rPr>
              <a:t>вчитель</a:t>
            </a:r>
            <a:r>
              <a:rPr lang="ru-RU" sz="1600" b="1" dirty="0" err="1">
                <a:latin typeface="Century Schoolbook" pitchFamily="18" charset="0"/>
              </a:rPr>
              <a:t>-</a:t>
            </a:r>
            <a:r>
              <a:rPr lang="ru-RU" sz="1600" b="1" dirty="0" err="1" smtClean="0">
                <a:latin typeface="Century Schoolbook" pitchFamily="18" charset="0"/>
              </a:rPr>
              <a:t>методист</a:t>
            </a:r>
            <a:r>
              <a:rPr lang="ru-RU" sz="1600" b="1" dirty="0" smtClean="0">
                <a:latin typeface="Century Schoolbook" pitchFamily="18" charset="0"/>
              </a:rPr>
              <a:t>. </a:t>
            </a:r>
            <a:endParaRPr lang="ru-RU" sz="1600" b="1" dirty="0">
              <a:latin typeface="Century Schoolbook" pitchFamily="18" charset="0"/>
            </a:endParaRPr>
          </a:p>
          <a:p>
            <a:pPr algn="l"/>
            <a:r>
              <a:rPr lang="ru-RU" sz="1600" b="1" dirty="0" err="1">
                <a:latin typeface="Century Schoolbook" pitchFamily="18" charset="0"/>
              </a:rPr>
              <a:t>Грамоти</a:t>
            </a:r>
            <a:r>
              <a:rPr lang="ru-RU" sz="1600" b="1" dirty="0">
                <a:latin typeface="Century Schoolbook" pitchFamily="18" charset="0"/>
              </a:rPr>
              <a:t> </a:t>
            </a:r>
            <a:r>
              <a:rPr lang="ru-RU" sz="1600" b="1" dirty="0" err="1">
                <a:latin typeface="Century Schoolbook" pitchFamily="18" charset="0"/>
              </a:rPr>
              <a:t>відділу</a:t>
            </a:r>
            <a:r>
              <a:rPr lang="ru-RU" sz="1600" b="1" dirty="0">
                <a:latin typeface="Century Schoolbook" pitchFamily="18" charset="0"/>
              </a:rPr>
              <a:t> </a:t>
            </a:r>
            <a:r>
              <a:rPr lang="ru-RU" sz="1600" b="1" dirty="0" err="1">
                <a:latin typeface="Century Schoolbook" pitchFamily="18" charset="0"/>
              </a:rPr>
              <a:t>освіти</a:t>
            </a:r>
            <a:r>
              <a:rPr lang="ru-RU" sz="1600" b="1" dirty="0">
                <a:latin typeface="Century Schoolbook" pitchFamily="18" charset="0"/>
              </a:rPr>
              <a:t> </a:t>
            </a:r>
            <a:r>
              <a:rPr lang="ru-RU" sz="1600" b="1" dirty="0" err="1">
                <a:latin typeface="Century Schoolbook" pitchFamily="18" charset="0"/>
              </a:rPr>
              <a:t>Полтавської</a:t>
            </a:r>
            <a:r>
              <a:rPr lang="ru-RU" sz="1600" b="1" dirty="0">
                <a:latin typeface="Century Schoolbook" pitchFamily="18" charset="0"/>
              </a:rPr>
              <a:t> РДА, Департаменту </a:t>
            </a:r>
            <a:r>
              <a:rPr lang="ru-RU" sz="1600" b="1" dirty="0" err="1">
                <a:latin typeface="Century Schoolbook" pitchFamily="18" charset="0"/>
              </a:rPr>
              <a:t>освіти</a:t>
            </a:r>
            <a:r>
              <a:rPr lang="ru-RU" sz="1600" b="1" dirty="0">
                <a:latin typeface="Century Schoolbook" pitchFamily="18" charset="0"/>
              </a:rPr>
              <a:t> </a:t>
            </a:r>
            <a:r>
              <a:rPr lang="ru-RU" sz="1600" b="1" dirty="0" err="1">
                <a:latin typeface="Century Schoolbook" pitchFamily="18" charset="0"/>
              </a:rPr>
              <a:t>і</a:t>
            </a:r>
            <a:r>
              <a:rPr lang="ru-RU" sz="1600" b="1" dirty="0">
                <a:latin typeface="Century Schoolbook" pitchFamily="18" charset="0"/>
              </a:rPr>
              <a:t> науки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-130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6" name="Рисунок 5" descr="C:\Documents and Settings\Владелец\Мои документы\Мои рисунки\Изображение\Изображение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2607461" cy="391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849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10"/>
          <p:cNvSpPr>
            <a:spLocks noChangeArrowheads="1"/>
          </p:cNvSpPr>
          <p:nvPr/>
        </p:nvSpPr>
        <p:spPr bwMode="auto">
          <a:xfrm>
            <a:off x="1295400" y="642293"/>
            <a:ext cx="579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uk-UA" sz="2400" b="1" dirty="0">
                <a:latin typeface="+mn-lt"/>
              </a:rPr>
              <a:t>Поповнення бази кабінету</a:t>
            </a:r>
            <a:r>
              <a:rPr lang="ru-RU" sz="2400" b="1" dirty="0">
                <a:latin typeface="+mn-lt"/>
              </a:rPr>
              <a:t> </a:t>
            </a:r>
          </a:p>
        </p:txBody>
      </p:sp>
      <p:sp>
        <p:nvSpPr>
          <p:cNvPr id="27653" name="Rectangle 11"/>
          <p:cNvSpPr>
            <a:spLocks noChangeArrowheads="1"/>
          </p:cNvSpPr>
          <p:nvPr/>
        </p:nvSpPr>
        <p:spPr bwMode="auto">
          <a:xfrm>
            <a:off x="838200" y="3135313"/>
            <a:ext cx="704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000">
              <a:latin typeface="Book Antiqua" pitchFamily="18" charset="0"/>
            </a:endParaRP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395288" y="1773238"/>
            <a:ext cx="7704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uk-UA" b="1"/>
              <a:t>                                        </a:t>
            </a:r>
            <a:endParaRPr lang="ru-RU" sz="1400">
              <a:latin typeface="Century Schoolbook" pitchFamily="18" charset="0"/>
            </a:endParaRP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611560" y="1628800"/>
            <a:ext cx="7632700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uk-UA" sz="2000" dirty="0">
                <a:latin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</a:rPr>
              <a:t>-   Кабінет англійської мови обладнаний стендами</a:t>
            </a:r>
            <a:r>
              <a:rPr lang="en-US" dirty="0" smtClean="0">
                <a:latin typeface="Times New Roman" pitchFamily="18" charset="0"/>
              </a:rPr>
              <a:t>: </a:t>
            </a:r>
            <a:r>
              <a:rPr lang="uk-UA" dirty="0" err="1" smtClean="0">
                <a:latin typeface="Times New Roman" pitchFamily="18" charset="0"/>
              </a:rPr>
              <a:t>“Моя</a:t>
            </a:r>
            <a:r>
              <a:rPr lang="uk-UA" dirty="0" smtClean="0">
                <a:latin typeface="Times New Roman" pitchFamily="18" charset="0"/>
              </a:rPr>
              <a:t> рідна земля – </a:t>
            </a:r>
            <a:r>
              <a:rPr lang="uk-UA" dirty="0" err="1" smtClean="0">
                <a:latin typeface="Times New Roman" pitchFamily="18" charset="0"/>
              </a:rPr>
              <a:t>Україна”</a:t>
            </a:r>
            <a:r>
              <a:rPr lang="uk-UA" dirty="0" smtClean="0">
                <a:latin typeface="Times New Roman" pitchFamily="18" charset="0"/>
              </a:rPr>
              <a:t> , </a:t>
            </a:r>
            <a:r>
              <a:rPr lang="uk-UA" dirty="0" err="1" smtClean="0">
                <a:latin typeface="Times New Roman" pitchFamily="18" charset="0"/>
              </a:rPr>
              <a:t>“Вестмінстерське</a:t>
            </a:r>
            <a:r>
              <a:rPr lang="uk-UA" dirty="0">
                <a:latin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</a:rPr>
              <a:t>Абатство”</a:t>
            </a:r>
            <a:r>
              <a:rPr lang="uk-UA" dirty="0" smtClean="0">
                <a:latin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</a:rPr>
              <a:t>“Будинок</a:t>
            </a:r>
            <a:r>
              <a:rPr lang="uk-UA" dirty="0" smtClean="0">
                <a:latin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</a:rPr>
              <a:t>Парламенту”</a:t>
            </a:r>
            <a:r>
              <a:rPr lang="uk-UA" dirty="0" smtClean="0">
                <a:latin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</a:rPr>
              <a:t>“Лондонський</a:t>
            </a:r>
            <a:r>
              <a:rPr lang="uk-UA" dirty="0" smtClean="0">
                <a:latin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</a:rPr>
              <a:t>Тауер”</a:t>
            </a:r>
            <a:r>
              <a:rPr lang="uk-UA" dirty="0" smtClean="0">
                <a:latin typeface="Times New Roman" pitchFamily="18" charset="0"/>
              </a:rPr>
              <a:t> , </a:t>
            </a:r>
            <a:r>
              <a:rPr lang="uk-UA" dirty="0" err="1" smtClean="0">
                <a:latin typeface="Times New Roman" pitchFamily="18" charset="0"/>
              </a:rPr>
              <a:t>“Об’єднане</a:t>
            </a:r>
            <a:r>
              <a:rPr lang="uk-UA" dirty="0" smtClean="0">
                <a:latin typeface="Times New Roman" pitchFamily="18" charset="0"/>
              </a:rPr>
              <a:t> Королівство Великої Британії та Північної </a:t>
            </a:r>
            <a:r>
              <a:rPr lang="uk-UA" dirty="0" err="1" smtClean="0">
                <a:latin typeface="Times New Roman" pitchFamily="18" charset="0"/>
              </a:rPr>
              <a:t>Ірландії”</a:t>
            </a:r>
            <a:r>
              <a:rPr lang="uk-UA" dirty="0" smtClean="0">
                <a:latin typeface="Times New Roman" pitchFamily="18" charset="0"/>
              </a:rPr>
              <a:t>, “США” , </a:t>
            </a:r>
            <a:r>
              <a:rPr lang="uk-UA" dirty="0" err="1" smtClean="0">
                <a:latin typeface="Times New Roman" pitchFamily="18" charset="0"/>
              </a:rPr>
              <a:t>“Англійський</a:t>
            </a:r>
            <a:r>
              <a:rPr lang="uk-UA" dirty="0" smtClean="0">
                <a:latin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</a:rPr>
              <a:t>алфавіт”</a:t>
            </a:r>
            <a:r>
              <a:rPr lang="uk-UA" dirty="0" smtClean="0">
                <a:latin typeface="Times New Roman" pitchFamily="18" charset="0"/>
              </a:rPr>
              <a:t>, “ Знаки </a:t>
            </a:r>
            <a:r>
              <a:rPr lang="uk-UA" dirty="0" err="1" smtClean="0">
                <a:latin typeface="Times New Roman" pitchFamily="18" charset="0"/>
              </a:rPr>
              <a:t>транскрипції”</a:t>
            </a:r>
            <a:r>
              <a:rPr lang="uk-UA" dirty="0" smtClean="0">
                <a:latin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</a:rPr>
              <a:t>“Кольори”</a:t>
            </a:r>
            <a:r>
              <a:rPr lang="uk-UA" dirty="0">
                <a:latin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</a:rPr>
              <a:t>та інші;</a:t>
            </a:r>
            <a:endParaRPr lang="uk-UA" dirty="0">
              <a:latin typeface="Times New Roman" pitchFamily="18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uk-UA" dirty="0">
                <a:latin typeface="Times New Roman" pitchFamily="18" charset="0"/>
              </a:rPr>
              <a:t> - розробки завдань до контролю знань учнів з </a:t>
            </a:r>
            <a:r>
              <a:rPr lang="uk-UA" dirty="0" smtClean="0">
                <a:latin typeface="Times New Roman" pitchFamily="18" charset="0"/>
              </a:rPr>
              <a:t>англійської мови  для учнів 4, 5,6,7,8,9,10,11 </a:t>
            </a:r>
            <a:r>
              <a:rPr lang="uk-UA" dirty="0">
                <a:latin typeface="Times New Roman" pitchFamily="18" charset="0"/>
              </a:rPr>
              <a:t>класів;</a:t>
            </a:r>
          </a:p>
          <a:p>
            <a:pPr algn="l" eaLnBrk="0" hangingPunct="0">
              <a:spcBef>
                <a:spcPct val="50000"/>
              </a:spcBef>
            </a:pPr>
            <a:r>
              <a:rPr lang="uk-UA" dirty="0">
                <a:latin typeface="Times New Roman" pitchFamily="18" charset="0"/>
              </a:rPr>
              <a:t>- презентації до уроків </a:t>
            </a:r>
            <a:r>
              <a:rPr lang="uk-UA" dirty="0" smtClean="0">
                <a:latin typeface="Times New Roman" pitchFamily="18" charset="0"/>
              </a:rPr>
              <a:t>англійської мови та позакласних заходів;</a:t>
            </a:r>
            <a:endParaRPr lang="uk-UA" dirty="0">
              <a:latin typeface="Times New Roman" pitchFamily="18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uk-UA" dirty="0">
                <a:latin typeface="Times New Roman" pitchFamily="18" charset="0"/>
              </a:rPr>
              <a:t>- п</a:t>
            </a:r>
            <a:r>
              <a:rPr lang="uk-UA" dirty="0" smtClean="0">
                <a:latin typeface="Times New Roman" pitchFamily="18" charset="0"/>
              </a:rPr>
              <a:t>апки з тематичним роздатковим матеріалом для учнів початкових класів;</a:t>
            </a:r>
            <a:endParaRPr lang="uk-UA" dirty="0">
              <a:latin typeface="Times New Roman" pitchFamily="18" charset="0"/>
            </a:endParaRPr>
          </a:p>
          <a:p>
            <a:pPr algn="l" eaLnBrk="0" hangingPunct="0">
              <a:spcBef>
                <a:spcPct val="50000"/>
              </a:spcBef>
              <a:buFontTx/>
              <a:buChar char="-"/>
            </a:pPr>
            <a:r>
              <a:rPr lang="uk-UA" dirty="0" err="1" smtClean="0">
                <a:latin typeface="Times New Roman" pitchFamily="18" charset="0"/>
              </a:rPr>
              <a:t>аудіододатки</a:t>
            </a:r>
            <a:r>
              <a:rPr lang="uk-UA" dirty="0" smtClean="0">
                <a:latin typeface="Times New Roman" pitchFamily="18" charset="0"/>
              </a:rPr>
              <a:t> до підручника О. </a:t>
            </a:r>
            <a:r>
              <a:rPr lang="uk-UA" dirty="0" err="1" smtClean="0">
                <a:latin typeface="Times New Roman" pitchFamily="18" charset="0"/>
              </a:rPr>
              <a:t>Карпюк</a:t>
            </a:r>
            <a:r>
              <a:rPr lang="uk-UA" dirty="0" smtClean="0">
                <a:latin typeface="Times New Roman" pitchFamily="18" charset="0"/>
              </a:rPr>
              <a:t> для учнів 1,2,5</a:t>
            </a:r>
            <a:r>
              <a:rPr lang="ru-RU" dirty="0" smtClean="0">
                <a:latin typeface="Times New Roman" pitchFamily="18" charset="0"/>
              </a:rPr>
              <a:t>,6,7,8,9,10,11 </a:t>
            </a:r>
            <a:r>
              <a:rPr lang="ru-RU" dirty="0" err="1" smtClean="0">
                <a:latin typeface="Times New Roman" pitchFamily="18" charset="0"/>
              </a:rPr>
              <a:t>клас</a:t>
            </a:r>
            <a:r>
              <a:rPr lang="uk-UA" dirty="0" smtClean="0">
                <a:latin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</a:rPr>
              <a:t>в</a:t>
            </a:r>
            <a:r>
              <a:rPr lang="uk-UA" dirty="0" smtClean="0">
                <a:latin typeface="Times New Roman" pitchFamily="18" charset="0"/>
              </a:rPr>
              <a:t>.</a:t>
            </a:r>
          </a:p>
          <a:p>
            <a:pPr algn="l" eaLnBrk="0" hangingPunct="0">
              <a:spcBef>
                <a:spcPct val="50000"/>
              </a:spcBef>
              <a:buFontTx/>
              <a:buChar char="-"/>
            </a:pPr>
            <a:r>
              <a:rPr lang="uk-UA" dirty="0">
                <a:latin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</a:rPr>
              <a:t>оформлення кабінету англійської мови</a:t>
            </a:r>
            <a:endParaRPr lang="uk-UA" dirty="0">
              <a:latin typeface="Times New Roman" pitchFamily="18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uk-UA" b="1" dirty="0">
              <a:latin typeface="Times New Roman" pitchFamily="18" charset="0"/>
            </a:endParaRPr>
          </a:p>
          <a:p>
            <a:pPr algn="l" eaLnBrk="0" hangingPunct="0">
              <a:spcBef>
                <a:spcPct val="50000"/>
              </a:spcBef>
            </a:pPr>
            <a:endParaRPr lang="uk-UA" sz="2000" dirty="0"/>
          </a:p>
          <a:p>
            <a:pPr algn="l" eaLnBrk="0" hangingPunct="0">
              <a:spcBef>
                <a:spcPct val="50000"/>
              </a:spcBef>
            </a:pPr>
            <a:endParaRPr lang="uk-UA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060848"/>
            <a:ext cx="792088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1.Розробка театралізованої вистави “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Halloween Party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”, 2010 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2.Розробка уроку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англійської мови, 9 клас 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Music in our life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», 2010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algn="l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3.«Інтегрований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урок англійської мови та художньої культури», 2011 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4.Розробка уроку англійської мови у 8 класі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“Засоби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масової інформації,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преса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2013р.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Розробка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позакласного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заходу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прес-конференція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“Екологічні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проблеми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людства”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2013 р.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476672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Участь в обласному ярмарку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педтехнологій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576" y="1916832"/>
            <a:ext cx="7772400" cy="3467100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«Імідж сучасного педагога» 2-3 (91-92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2009 р.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Урок англійської мови, 9 клас «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Music in our life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2010 р.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Імідж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сучасного педагога» </a:t>
            </a:r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( 107) Театралізована вистава “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Halloween Party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”, 2010 р.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Учительський журнал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line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«Інтегрований урок англійської мови та художньої культури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2011 р.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Учасник проекту «Інформаційна районна система освіти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2013 р.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Доповідь. Підвищення результативності навчання іноземної мови шляхом тісної співпраці вчителя та учнів на 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уроці, 2013 р.</a:t>
            </a:r>
          </a:p>
          <a:p>
            <a:pPr algn="just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Учительський журнал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line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“Засоби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масової інформації, </a:t>
            </a:r>
            <a:r>
              <a:rPr lang="uk-UA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преса”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 24 жовтня 2013року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Учительський журнал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line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“Екологічні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проблеми </a:t>
            </a:r>
            <a:r>
              <a:rPr lang="uk-UA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людства”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25 жовтня 2013 року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54868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</a:rPr>
              <a:t>Власна друкована продукція</a:t>
            </a:r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988840"/>
            <a:ext cx="7772400" cy="4114800"/>
          </a:xfrm>
        </p:spPr>
        <p:txBody>
          <a:bodyPr/>
          <a:lstStyle/>
          <a:p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Гниліченко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Н.: Інноваційні технології у вивченні англійської мови. Сутність інтерактивного навчання //Шкільний світ – 2008-с. 28-31;</a:t>
            </a:r>
          </a:p>
          <a:p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Мошков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 Навчання іноземних мов: Деякі підсумки та перспективи // Іноземні мови – 2000 - № 7-с. 6-8;</a:t>
            </a:r>
          </a:p>
          <a:p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Комарова З.П., </a:t>
            </a:r>
            <a:r>
              <a:rPr 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Трегубова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Е.Н.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Эмоциональный фактор: понятие, роль, формы интеграции а целостном обучении иностранному языку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GB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Алёшкина Н</a:t>
            </a:r>
            <a:r>
              <a:rPr lang="en-GB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GB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English: quick and easy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Любченко О.С. Позакласні заходи з англійської мови. Випуск 1;</a:t>
            </a:r>
          </a:p>
          <a:p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Лисовець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І.П. Усі уроки англійської мови, 8 клас, с. 76-77;</a:t>
            </a:r>
          </a:p>
          <a:p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Мясоєдова С.В. Англійська мова, 8 клас с. 131-134;</a:t>
            </a:r>
          </a:p>
          <a:p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Газета 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“English”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41 (521), 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November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2010 c.22.</a:t>
            </a:r>
            <a:endParaRPr lang="uk-UA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4821" name="Rectangle 10"/>
          <p:cNvSpPr>
            <a:spLocks noChangeArrowheads="1"/>
          </p:cNvSpPr>
          <p:nvPr/>
        </p:nvSpPr>
        <p:spPr bwMode="auto">
          <a:xfrm>
            <a:off x="1295400" y="84455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uk-UA" sz="2400" b="1" dirty="0">
                <a:latin typeface="Times New Roman" pitchFamily="18" charset="0"/>
              </a:rPr>
              <a:t>Список опрацьованої літератури</a:t>
            </a:r>
            <a:r>
              <a:rPr lang="ru-RU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28677" name="Rectangle 11"/>
          <p:cNvSpPr>
            <a:spLocks noChangeArrowheads="1"/>
          </p:cNvSpPr>
          <p:nvPr/>
        </p:nvSpPr>
        <p:spPr bwMode="auto">
          <a:xfrm>
            <a:off x="838200" y="3135313"/>
            <a:ext cx="704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00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Текст 2"/>
          <p:cNvSpPr>
            <a:spLocks noGrp="1"/>
          </p:cNvSpPr>
          <p:nvPr>
            <p:ph type="body" idx="4294967295"/>
          </p:nvPr>
        </p:nvSpPr>
        <p:spPr>
          <a:xfrm>
            <a:off x="2267744" y="4437112"/>
            <a:ext cx="6172200" cy="446722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2000" b="1" dirty="0" err="1">
                <a:latin typeface="Times New Roman" pitchFamily="18" charset="0"/>
              </a:rPr>
              <a:t>Степненський</a:t>
            </a:r>
            <a:r>
              <a:rPr lang="uk-UA" sz="2000" b="1" dirty="0">
                <a:latin typeface="Times New Roman" pitchFamily="18" charset="0"/>
              </a:rPr>
              <a:t> навчально-виховний комплекс</a:t>
            </a:r>
            <a:r>
              <a:rPr lang="uk-UA" sz="2000" b="1" dirty="0">
                <a:solidFill>
                  <a:schemeClr val="tx2"/>
                </a:solidFill>
                <a:latin typeface="Times New Roman" pitchFamily="18" charset="0"/>
              </a:rPr>
              <a:t> Полтавської районної ради Полтавської області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uk-UA" sz="2000" b="1" i="1" dirty="0">
              <a:latin typeface="Times New Roman" pitchFamily="18" charset="0"/>
            </a:endParaRPr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3986213" y="3186113"/>
          <a:ext cx="1171575" cy="485775"/>
        </p:xfrm>
        <a:graphic>
          <a:graphicData uri="http://schemas.openxmlformats.org/presentationml/2006/ole">
            <p:oleObj spid="_x0000_s15367" name="Пакет" r:id="rId3" imgW="1171440" imgH="485640" progId="Package">
              <p:embed/>
            </p:oleObj>
          </a:graphicData>
        </a:graphic>
      </p:graphicFrame>
      <p:pic>
        <p:nvPicPr>
          <p:cNvPr id="15374" name="Picture 14" descr="IMG_12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0"/>
            <a:ext cx="5688012" cy="42211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849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Текст 2"/>
          <p:cNvSpPr>
            <a:spLocks noGrp="1"/>
          </p:cNvSpPr>
          <p:nvPr>
            <p:ph type="body" idx="4294967295"/>
          </p:nvPr>
        </p:nvSpPr>
        <p:spPr>
          <a:xfrm>
            <a:off x="2339752" y="836712"/>
            <a:ext cx="6172200" cy="460851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</a:rPr>
              <a:t>Розвиток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</a:rPr>
              <a:t>комунікативних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</a:rPr>
              <a:t>здібностей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</a:rPr>
              <a:t>учнів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 через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</a:rPr>
              <a:t>використання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</a:rPr>
              <a:t>різноманітних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</a:rPr>
              <a:t>засобів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 та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</a:rPr>
              <a:t>прийомів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endParaRPr lang="uk-UA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332656"/>
            <a:ext cx="4572000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Методична  проблема :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88" name="Схема 1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48880"/>
            <a:ext cx="60960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849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Текст 2"/>
          <p:cNvSpPr>
            <a:spLocks noGrp="1"/>
          </p:cNvSpPr>
          <p:nvPr>
            <p:ph type="body" idx="4294967295"/>
          </p:nvPr>
        </p:nvSpPr>
        <p:spPr>
          <a:xfrm>
            <a:off x="1691680" y="260648"/>
            <a:ext cx="6172200" cy="5608637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Методичний супровід вирішення проблеми:</a:t>
            </a:r>
            <a:endParaRPr lang="ru-RU" sz="2400" b="1" dirty="0">
              <a:solidFill>
                <a:schemeClr val="accent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uk-UA" sz="2000" b="1" dirty="0"/>
              <a:t>На уроках для вирішення даної проблеми застосовую елементи педагогічних технологій, використовую інформаційно-комунікаційні технології.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8938" y="928688"/>
            <a:ext cx="457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1692275" y="2349500"/>
            <a:ext cx="6788150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uk-UA" sz="1600" b="1">
                <a:latin typeface="Times New Roman" pitchFamily="18" charset="0"/>
              </a:rPr>
              <a:t>Технології:</a:t>
            </a:r>
          </a:p>
          <a:p>
            <a:pPr algn="just">
              <a:lnSpc>
                <a:spcPct val="90000"/>
              </a:lnSpc>
            </a:pPr>
            <a:endParaRPr lang="uk-UA" sz="1600" b="1"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uk-UA" sz="1600">
                <a:latin typeface="Times New Roman" pitchFamily="18" charset="0"/>
              </a:rPr>
              <a:t>Інформаційно-комунікаційні</a:t>
            </a:r>
          </a:p>
          <a:p>
            <a:pPr algn="just">
              <a:lnSpc>
                <a:spcPct val="90000"/>
              </a:lnSpc>
            </a:pPr>
            <a:endParaRPr lang="uk-UA" sz="1600"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uk-UA" sz="1600">
                <a:latin typeface="Times New Roman" pitchFamily="18" charset="0"/>
              </a:rPr>
              <a:t>Тестові</a:t>
            </a:r>
          </a:p>
          <a:p>
            <a:pPr algn="just">
              <a:lnSpc>
                <a:spcPct val="90000"/>
              </a:lnSpc>
            </a:pPr>
            <a:endParaRPr lang="uk-UA" sz="1600"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uk-UA" sz="1600">
                <a:latin typeface="Times New Roman" pitchFamily="18" charset="0"/>
              </a:rPr>
              <a:t>Проблемне навчання</a:t>
            </a:r>
          </a:p>
          <a:p>
            <a:pPr algn="just">
              <a:lnSpc>
                <a:spcPct val="90000"/>
              </a:lnSpc>
            </a:pPr>
            <a:endParaRPr lang="uk-UA" sz="1600"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uk-UA" sz="1600">
                <a:latin typeface="Times New Roman" pitchFamily="18" charset="0"/>
              </a:rPr>
              <a:t>Укрупненого структурування теоретичного матеріалу</a:t>
            </a:r>
          </a:p>
          <a:p>
            <a:pPr algn="just">
              <a:lnSpc>
                <a:spcPct val="90000"/>
              </a:lnSpc>
            </a:pPr>
            <a:endParaRPr lang="uk-UA" sz="1600"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uk-UA" sz="1600">
                <a:latin typeface="Times New Roman" pitchFamily="18" charset="0"/>
              </a:rPr>
              <a:t>Проектного навчання</a:t>
            </a:r>
          </a:p>
          <a:p>
            <a:pPr algn="just">
              <a:lnSpc>
                <a:spcPct val="90000"/>
              </a:lnSpc>
            </a:pPr>
            <a:endParaRPr lang="uk-UA" sz="1600"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uk-UA" sz="1600">
                <a:latin typeface="Times New Roman" pitchFamily="18" charset="0"/>
              </a:rPr>
              <a:t>Ігрові технології</a:t>
            </a:r>
          </a:p>
          <a:p>
            <a:pPr algn="just">
              <a:lnSpc>
                <a:spcPct val="90000"/>
              </a:lnSpc>
            </a:pPr>
            <a:endParaRPr lang="uk-UA" sz="1600"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uk-UA" sz="1600">
                <a:latin typeface="Times New Roman" pitchFamily="18" charset="0"/>
              </a:rPr>
              <a:t>Особистісно зорієнтоване навчання</a:t>
            </a:r>
          </a:p>
          <a:p>
            <a:pPr algn="just">
              <a:lnSpc>
                <a:spcPct val="90000"/>
              </a:lnSpc>
            </a:pPr>
            <a:endParaRPr lang="uk-UA" sz="1600"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uk-UA" sz="1600">
                <a:latin typeface="Times New Roman" pitchFamily="18" charset="0"/>
              </a:rPr>
              <a:t>Технологія критичного мислення</a:t>
            </a:r>
          </a:p>
          <a:p>
            <a:pPr algn="just">
              <a:lnSpc>
                <a:spcPct val="90000"/>
              </a:lnSpc>
            </a:pPr>
            <a:endParaRPr lang="uk-UA" sz="1600"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uk-UA" sz="1600">
                <a:latin typeface="Times New Roman" pitchFamily="18" charset="0"/>
              </a:rPr>
              <a:t>Інтерактивні технології  навчання</a:t>
            </a:r>
          </a:p>
        </p:txBody>
      </p:sp>
    </p:spTree>
  </p:cSld>
  <p:clrMapOvr>
    <a:masterClrMapping/>
  </p:clrMapOvr>
  <p:transition spd="slow" advTm="6849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7" name="Picture 17" descr="D:\фото\P1040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456384" cy="2520280"/>
          </a:xfrm>
          <a:prstGeom prst="rect">
            <a:avLst/>
          </a:prstGeom>
          <a:noFill/>
        </p:spPr>
      </p:pic>
      <p:pic>
        <p:nvPicPr>
          <p:cNvPr id="35858" name="Picture 18" descr="D:\фото\P10405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519" y="1268759"/>
            <a:ext cx="3456384" cy="2448273"/>
          </a:xfrm>
          <a:prstGeom prst="rect">
            <a:avLst/>
          </a:prstGeom>
          <a:noFill/>
        </p:spPr>
      </p:pic>
      <p:pic>
        <p:nvPicPr>
          <p:cNvPr id="35859" name="Picture 19" descr="D:\22.01.2013\DSC015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3707904" cy="2780928"/>
          </a:xfrm>
          <a:prstGeom prst="rect">
            <a:avLst/>
          </a:prstGeom>
          <a:noFill/>
        </p:spPr>
      </p:pic>
      <p:pic>
        <p:nvPicPr>
          <p:cNvPr id="35861" name="Picture 21" descr="D:\22.01.2013\DSC015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861048"/>
            <a:ext cx="3744416" cy="28099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</a:rPr>
              <a:t>Основні методи, прийоми, характерні для впровадження проблеми використання інтерактивних методів навчання</a:t>
            </a:r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11" name="Object 7"/>
          <p:cNvGraphicFramePr>
            <a:graphicFrameLocks noChangeAspect="1"/>
          </p:cNvGraphicFramePr>
          <p:nvPr>
            <p:ph sz="quarter" idx="1"/>
          </p:nvPr>
        </p:nvGraphicFramePr>
        <p:xfrm>
          <a:off x="1885950" y="1581150"/>
          <a:ext cx="4565650" cy="4787900"/>
        </p:xfrm>
        <a:graphic>
          <a:graphicData uri="http://schemas.openxmlformats.org/presentationml/2006/ole">
            <p:oleObj spid="_x0000_s47111" name="Діаграма" r:id="rId3" imgW="5105400" imgH="5353202" progId="Excel.Shee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99792" y="332656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</a:rPr>
              <a:t>Рівень навчальних досягнень учнів</a:t>
            </a:r>
            <a:endParaRPr lang="uk-U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1403648" y="544086"/>
            <a:ext cx="6572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uk-UA" sz="2000" b="1" dirty="0">
                <a:latin typeface="Century Schoolbook" pitchFamily="18" charset="0"/>
              </a:rPr>
              <a:t>Участь школярів у різних конкурсах районного, обласного, всеукраїнського рівнів, їх результативність</a:t>
            </a: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611560" y="3284984"/>
            <a:ext cx="806526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2012-2013н.р.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учні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Степненського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НВК зайняли  1 місце серед шкіл  Полтавського району 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етапі Всеукраїнської учнівської олімпіади з англійської мови.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Куць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Валерія та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Кубрак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Анастасія зайняли 3 місце 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етапі Всеукраїнської учнівської олімпіади з англійської мови</a:t>
            </a:r>
          </a:p>
          <a:p>
            <a:pPr algn="just" eaLnBrk="0" hangingPunct="0"/>
            <a:endParaRPr lang="uk-UA" sz="2000" dirty="0">
              <a:latin typeface="Times New Roman" pitchFamily="18" charset="0"/>
            </a:endParaRPr>
          </a:p>
          <a:p>
            <a:pPr algn="just" eaLnBrk="0" hangingPunct="0"/>
            <a:endParaRPr lang="uk-UA" sz="2000" b="1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132856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/>
            <a:r>
              <a:rPr lang="uk-UA" b="1" dirty="0" smtClean="0">
                <a:latin typeface="Times New Roman" pitchFamily="18" charset="0"/>
              </a:rPr>
              <a:t>2010-2011н.р.</a:t>
            </a:r>
            <a:r>
              <a:rPr lang="uk-UA" dirty="0" smtClean="0">
                <a:latin typeface="Times New Roman" pitchFamily="18" charset="0"/>
              </a:rPr>
              <a:t> учні </a:t>
            </a:r>
            <a:r>
              <a:rPr lang="uk-UA" dirty="0" err="1" smtClean="0">
                <a:latin typeface="Times New Roman" pitchFamily="18" charset="0"/>
              </a:rPr>
              <a:t>Степненського</a:t>
            </a:r>
            <a:r>
              <a:rPr lang="uk-UA" dirty="0" smtClean="0">
                <a:latin typeface="Times New Roman" pitchFamily="18" charset="0"/>
              </a:rPr>
              <a:t> НВК зайняли  1 місце серед шкіл  Полтавського району на </a:t>
            </a:r>
            <a:r>
              <a:rPr lang="en-US" dirty="0" smtClean="0">
                <a:latin typeface="Times New Roman" pitchFamily="18" charset="0"/>
              </a:rPr>
              <a:t> II </a:t>
            </a:r>
            <a:r>
              <a:rPr lang="uk-UA" dirty="0" smtClean="0">
                <a:latin typeface="Times New Roman" pitchFamily="18" charset="0"/>
              </a:rPr>
              <a:t> етапі Всеукраїнської учнівської олімпіади з англійської мови.  </a:t>
            </a:r>
            <a:r>
              <a:rPr lang="uk-UA" dirty="0" err="1" smtClean="0">
                <a:latin typeface="Times New Roman" pitchFamily="18" charset="0"/>
              </a:rPr>
              <a:t>Черчатий</a:t>
            </a:r>
            <a:r>
              <a:rPr lang="uk-UA" dirty="0" smtClean="0">
                <a:latin typeface="Times New Roman" pitchFamily="18" charset="0"/>
              </a:rPr>
              <a:t> Павло зайняв 3 місце на </a:t>
            </a:r>
            <a:r>
              <a:rPr lang="en-US" dirty="0" smtClean="0">
                <a:latin typeface="Times New Roman" pitchFamily="18" charset="0"/>
              </a:rPr>
              <a:t>III</a:t>
            </a:r>
            <a:r>
              <a:rPr lang="uk-UA" dirty="0" smtClean="0">
                <a:latin typeface="Times New Roman" pitchFamily="18" charset="0"/>
              </a:rPr>
              <a:t> етапі Всеукраїнської учнівської олімпіади з англійської мови</a:t>
            </a:r>
          </a:p>
          <a:p>
            <a:pPr algn="just" eaLnBrk="0" hangingPunct="0"/>
            <a:endParaRPr lang="uk-UA" b="1" dirty="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58112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dirty="0" smtClean="0"/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2013-2014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учні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Степненського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НВК зайняли  1 місце серед шкіл  Полтавського району 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етапі Всеукраїнської учнівської олімпіади з англійської мови.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Куць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Валерія та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Логвінова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Каріна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зайняли 3 місце 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етапі Всеукраїнської учнівської олімпіади з англійської мови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/>
              <a:t> 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43608" y="2348880"/>
            <a:ext cx="7237413" cy="3663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800" dirty="0" smtClean="0">
                <a:latin typeface="Times New Roman" pitchFamily="18" charset="0"/>
              </a:rPr>
              <a:t>Успішно  випробовує  методику     Пирогової Л. О.  учителя англійської мови спеціалізованої школи №</a:t>
            </a:r>
            <a:r>
              <a:rPr lang="uk-UA" sz="2800" dirty="0" smtClean="0">
                <a:latin typeface="Times New Roman" pitchFamily="18" charset="0"/>
              </a:rPr>
              <a:t>6</a:t>
            </a:r>
            <a:r>
              <a:rPr lang="uk-UA" sz="2800" dirty="0" smtClean="0">
                <a:latin typeface="Times New Roman" pitchFamily="18" charset="0"/>
              </a:rPr>
              <a:t> міста Лубен  Полтавської області, яка працює над проблемою «Комунікативна спрямованість навчання – передумова успіху у практичному оволодінні учнями англійської мови». </a:t>
            </a:r>
            <a:endParaRPr lang="ru-RU" sz="2800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800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332656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</a:rPr>
              <a:t>Упровадження передового педагогічного досвіду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323528" y="1772816"/>
            <a:ext cx="764857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endParaRPr lang="uk-UA" b="1" dirty="0">
              <a:latin typeface="Times New Roman" pitchFamily="18" charset="0"/>
            </a:endParaRPr>
          </a:p>
          <a:p>
            <a:pPr algn="just" eaLnBrk="0" hangingPunct="0">
              <a:buFontTx/>
              <a:buChar char="-"/>
            </a:pPr>
            <a:r>
              <a:rPr lang="ru-RU" dirty="0" smtClean="0"/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вчителів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іноземної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Полтавського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району(2005-2014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just" eaLnBrk="0" hangingPunct="0">
              <a:buFontTx/>
              <a:buChar char="-"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Член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омісії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3-го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етапу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Всеукраїнської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учнівської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олімпіади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англійської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(2005-2014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just" eaLnBrk="0" hangingPunct="0">
              <a:buFontTx/>
              <a:buChar char="-"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uk-UA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Член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журі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конкурсу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року»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вчителів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англійської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Полтавського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району(2008р, 2011 р.)</a:t>
            </a:r>
          </a:p>
          <a:p>
            <a:pPr algn="just" eaLnBrk="0" hangingPunct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Член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іноземної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зарубіжної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(2008р., 2009р., 2010р.)</a:t>
            </a:r>
          </a:p>
          <a:p>
            <a:pPr algn="just" eaLnBrk="0" hangingPunct="0"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Участь у Всеукраїнському конкурсі «Гринвіч»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l" eaLnBrk="0" hangingPunct="0"/>
            <a:endParaRPr lang="uk-UA" b="1" dirty="0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755576" y="692696"/>
            <a:ext cx="7858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Участь у науково-методичній роботі району, області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льков">
  <a:themeElements>
    <a:clrScheme name="Альков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льков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льков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1041</TotalTime>
  <Words>853</Words>
  <Application>Microsoft Office PowerPoint</Application>
  <PresentationFormat>Екран (4:3)</PresentationFormat>
  <Paragraphs>83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2</vt:i4>
      </vt:variant>
      <vt:variant>
        <vt:lpstr>Заголовки слайдів</vt:lpstr>
      </vt:variant>
      <vt:variant>
        <vt:i4>13</vt:i4>
      </vt:variant>
    </vt:vector>
  </HeadingPairs>
  <TitlesOfParts>
    <vt:vector size="16" baseType="lpstr">
      <vt:lpstr>Альков</vt:lpstr>
      <vt:lpstr>Пакет</vt:lpstr>
      <vt:lpstr>Діаграма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Tanja</dc:creator>
  <cp:lastModifiedBy>учень</cp:lastModifiedBy>
  <cp:revision>94</cp:revision>
  <dcterms:created xsi:type="dcterms:W3CDTF">2014-01-24T16:31:34Z</dcterms:created>
  <dcterms:modified xsi:type="dcterms:W3CDTF">2014-02-11T10:57:38Z</dcterms:modified>
</cp:coreProperties>
</file>